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5" r:id="rId2"/>
  </p:sldIdLst>
  <p:sldSz cx="9144000" cy="6858000" type="screen4x3"/>
  <p:notesSz cx="6807200" cy="9939338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3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5" clrIdx="0"/>
  <p:cmAuthor id="1" name="陳怡臻" initials="陳怡臻" lastIdx="8" clrIdx="1"/>
  <p:cmAuthor id="2" name="moejsmpc" initials="m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1D077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8335" autoAdjust="0"/>
    <p:restoredTop sz="91851" autoAdjust="0"/>
  </p:normalViewPr>
  <p:slideViewPr>
    <p:cSldViewPr>
      <p:cViewPr varScale="1">
        <p:scale>
          <a:sx n="116" d="100"/>
          <a:sy n="116" d="100"/>
        </p:scale>
        <p:origin x="135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2" d="100"/>
          <a:sy n="42" d="100"/>
        </p:scale>
        <p:origin x="-2717" y="-101"/>
      </p:cViewPr>
      <p:guideLst>
        <p:guide orient="horz" pos="3130"/>
        <p:guide pos="214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6888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l">
              <a:defRPr sz="1200"/>
            </a:lvl1pPr>
          </a:lstStyle>
          <a:p>
            <a:r>
              <a:rPr lang="zh-TW" altLang="en-US" smtClean="0"/>
              <a:t>來稿日期：</a:t>
            </a:r>
            <a:r>
              <a:rPr lang="en-US" altLang="zh-TW" smtClean="0"/>
              <a:t>3.21 </a:t>
            </a:r>
            <a:r>
              <a:rPr lang="zh-TW" altLang="en-US" smtClean="0"/>
              <a:t>初校：昀萱 預計交稿日期：</a:t>
            </a:r>
            <a:r>
              <a:rPr lang="en-US" altLang="zh-TW" smtClean="0"/>
              <a:t>4.22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9" y="0"/>
            <a:ext cx="2949575" cy="496888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r">
              <a:defRPr sz="1200"/>
            </a:lvl1pPr>
          </a:lstStyle>
          <a:p>
            <a:r>
              <a:rPr lang="en-US" altLang="zh-CN" smtClean="0"/>
              <a:t>2013-4-17</a:t>
            </a:r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6887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9" y="9440864"/>
            <a:ext cx="2949575" cy="496887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r">
              <a:defRPr sz="1200"/>
            </a:lvl1pPr>
          </a:lstStyle>
          <a:p>
            <a:fld id="{82DC43B8-7B4F-48B0-A3E8-3A4FD8FC6D6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641541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8" cy="496966"/>
          </a:xfrm>
          <a:prstGeom prst="rect">
            <a:avLst/>
          </a:prstGeom>
        </p:spPr>
        <p:txBody>
          <a:bodyPr vert="horz" lIns="92203" tIns="46102" rIns="92203" bIns="46102" rtlCol="0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zh-TW" altLang="en-US" smtClean="0"/>
              <a:t>來稿日期：</a:t>
            </a:r>
            <a:r>
              <a:rPr lang="en-US" altLang="zh-TW" smtClean="0"/>
              <a:t>3.21 </a:t>
            </a:r>
            <a:r>
              <a:rPr lang="zh-TW" altLang="en-US" smtClean="0"/>
              <a:t>初校：昀萱 預計交稿日期：</a:t>
            </a:r>
            <a:r>
              <a:rPr lang="en-US" altLang="zh-TW" smtClean="0"/>
              <a:t>4.22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5837" y="0"/>
            <a:ext cx="2949788" cy="496966"/>
          </a:xfrm>
          <a:prstGeom prst="rect">
            <a:avLst/>
          </a:prstGeom>
        </p:spPr>
        <p:txBody>
          <a:bodyPr vert="horz" lIns="92203" tIns="46102" rIns="92203" bIns="46102" rtlCol="0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altLang="zh-CN" smtClean="0"/>
              <a:t>2013-4-17</a:t>
            </a: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03" tIns="46102" rIns="92203" bIns="46102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0721" y="4721187"/>
            <a:ext cx="5445760" cy="4472703"/>
          </a:xfrm>
          <a:prstGeom prst="rect">
            <a:avLst/>
          </a:prstGeom>
        </p:spPr>
        <p:txBody>
          <a:bodyPr vert="horz" wrap="square" lIns="92203" tIns="46102" rIns="92203" bIns="46102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8" cy="496966"/>
          </a:xfrm>
          <a:prstGeom prst="rect">
            <a:avLst/>
          </a:prstGeom>
        </p:spPr>
        <p:txBody>
          <a:bodyPr vert="horz" lIns="92203" tIns="46102" rIns="92203" bIns="46102" rtlCol="0" anchor="b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5837" y="9440647"/>
            <a:ext cx="2949788" cy="496966"/>
          </a:xfrm>
          <a:prstGeom prst="rect">
            <a:avLst/>
          </a:prstGeom>
        </p:spPr>
        <p:txBody>
          <a:bodyPr vert="horz" lIns="92203" tIns="46102" rIns="92203" bIns="46102" rtlCol="0" anchor="b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DEEE0E42-1CCF-4040-8584-1B74FC5D4F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1627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1366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4067943" y="4406900"/>
            <a:ext cx="442676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文本占位符 2"/>
          <p:cNvSpPr>
            <a:spLocks noGrp="1"/>
          </p:cNvSpPr>
          <p:nvPr>
            <p:ph type="body" idx="1"/>
          </p:nvPr>
        </p:nvSpPr>
        <p:spPr>
          <a:xfrm>
            <a:off x="4067943" y="2906713"/>
            <a:ext cx="442676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pic>
        <p:nvPicPr>
          <p:cNvPr id="5" name="Picture 8" descr="w_box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88" y="2901950"/>
            <a:ext cx="3990975" cy="393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19"/>
          <p:cNvSpPr>
            <a:spLocks noChangeArrowheads="1"/>
          </p:cNvSpPr>
          <p:nvPr userDrawn="1"/>
        </p:nvSpPr>
        <p:spPr bwMode="gray">
          <a:xfrm>
            <a:off x="5305425" y="5543550"/>
            <a:ext cx="1100138" cy="109537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rgbClr val="FFFF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12393903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" name="Rectangle 20"/>
          <p:cNvSpPr>
            <a:spLocks noChangeArrowheads="1"/>
          </p:cNvSpPr>
          <p:nvPr userDrawn="1"/>
        </p:nvSpPr>
        <p:spPr bwMode="gray">
          <a:xfrm>
            <a:off x="7824788" y="5543550"/>
            <a:ext cx="1100137" cy="1095375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rgbClr val="FFFF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12393903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8" name="Rectangle 22" descr="4"/>
          <p:cNvSpPr>
            <a:spLocks noChangeArrowheads="1"/>
          </p:cNvSpPr>
          <p:nvPr userDrawn="1"/>
        </p:nvSpPr>
        <p:spPr bwMode="gray">
          <a:xfrm>
            <a:off x="6562725" y="4291013"/>
            <a:ext cx="1100138" cy="1095375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rgbClr val="FFFF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12393903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" name="Rectangle 23"/>
          <p:cNvSpPr>
            <a:spLocks noChangeArrowheads="1"/>
          </p:cNvSpPr>
          <p:nvPr userDrawn="1"/>
        </p:nvSpPr>
        <p:spPr bwMode="gray">
          <a:xfrm>
            <a:off x="7824788" y="3038475"/>
            <a:ext cx="1100137" cy="1095375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rgbClr val="FFFFFF">
                    <a:alpha val="70000"/>
                  </a:srgb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12393903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" name="Rectangle 25"/>
          <p:cNvSpPr>
            <a:spLocks noChangeArrowheads="1"/>
          </p:cNvSpPr>
          <p:nvPr userDrawn="1"/>
        </p:nvSpPr>
        <p:spPr bwMode="gray">
          <a:xfrm>
            <a:off x="6578600" y="5540375"/>
            <a:ext cx="1074738" cy="1089025"/>
          </a:xfrm>
          <a:prstGeom prst="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zh-TW" altLang="en-US"/>
          </a:p>
        </p:txBody>
      </p:sp>
      <p:sp>
        <p:nvSpPr>
          <p:cNvPr id="11" name="Rectangle 26"/>
          <p:cNvSpPr>
            <a:spLocks noChangeArrowheads="1"/>
          </p:cNvSpPr>
          <p:nvPr userDrawn="1"/>
        </p:nvSpPr>
        <p:spPr bwMode="gray">
          <a:xfrm>
            <a:off x="7840663" y="4291013"/>
            <a:ext cx="1074737" cy="1089025"/>
          </a:xfrm>
          <a:prstGeom prst="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80280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70609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737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875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pic>
        <p:nvPicPr>
          <p:cNvPr id="5" name="圖片 4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5739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33054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44824"/>
            <a:ext cx="4040188" cy="428133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33054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844824"/>
            <a:ext cx="4041775" cy="428133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6189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778098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pic>
        <p:nvPicPr>
          <p:cNvPr id="3" name="圖片 2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4939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05011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pic>
        <p:nvPicPr>
          <p:cNvPr id="5" name="圖片 4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9883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pic>
        <p:nvPicPr>
          <p:cNvPr id="5" name="圖片 4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0278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24744"/>
            <a:ext cx="8229600" cy="500141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7241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pic>
        <p:nvPicPr>
          <p:cNvPr id="4" name="圖片 3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5" y="116632"/>
            <a:ext cx="751383" cy="751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231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>
    <p:fade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手繪多邊形 35"/>
          <p:cNvSpPr/>
          <p:nvPr/>
        </p:nvSpPr>
        <p:spPr>
          <a:xfrm>
            <a:off x="1358460" y="1776617"/>
            <a:ext cx="1371600" cy="1376646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2880" tIns="261838" rIns="18288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ea typeface="微軟正黑體"/>
              </a:rPr>
              <a:t>Create  environments that help our youth to learn in multiple ways, and enhance core competencies </a:t>
            </a:r>
            <a:endParaRPr lang="zh-TW" altLang="en-US" sz="1400" b="1" dirty="0">
              <a:latin typeface="微軟正黑體"/>
              <a:ea typeface="微軟正黑體"/>
            </a:endParaRPr>
          </a:p>
        </p:txBody>
      </p:sp>
      <p:sp>
        <p:nvSpPr>
          <p:cNvPr id="37" name="手繪多邊形 36"/>
          <p:cNvSpPr/>
          <p:nvPr/>
        </p:nvSpPr>
        <p:spPr>
          <a:xfrm>
            <a:off x="1115616" y="3008433"/>
            <a:ext cx="1414191" cy="1376646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2880" tIns="261838" rIns="18288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950" b="1" dirty="0" smtClean="0">
                <a:ea typeface="微軟正黑體"/>
              </a:rPr>
              <a:t>Comprehensively increas</a:t>
            </a:r>
            <a:r>
              <a:rPr lang="en-US" altLang="zh-TW" sz="900" b="1" dirty="0" smtClean="0">
                <a:ea typeface="微軟正黑體"/>
              </a:rPr>
              <a:t>e</a:t>
            </a:r>
            <a:r>
              <a:rPr lang="en-US" altLang="zh-TW" sz="950" b="1" dirty="0" smtClean="0">
                <a:ea typeface="微軟正黑體"/>
              </a:rPr>
              <a:t> assistance for  disadvantaged students, and ensure their right to have a decent education</a:t>
            </a:r>
            <a:endParaRPr lang="zh-TW" altLang="en-US" sz="950" b="1" dirty="0">
              <a:latin typeface="微軟正黑體"/>
              <a:ea typeface="微軟正黑體"/>
            </a:endParaRPr>
          </a:p>
        </p:txBody>
      </p:sp>
      <p:sp>
        <p:nvSpPr>
          <p:cNvPr id="38" name="手繪多邊形 37"/>
          <p:cNvSpPr/>
          <p:nvPr/>
        </p:nvSpPr>
        <p:spPr>
          <a:xfrm>
            <a:off x="1530758" y="4199767"/>
            <a:ext cx="1293263" cy="1376646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2880" tIns="91440" rIns="18288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endParaRPr lang="en-US" altLang="zh-TW" sz="1000" b="1" dirty="0" smtClean="0">
              <a:ea typeface="微軟正黑體"/>
            </a:endParaRPr>
          </a:p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ea typeface="微軟正黑體"/>
              </a:rPr>
              <a:t>Develop friendly, healthy, safe campuses, and put </a:t>
            </a:r>
            <a:r>
              <a:rPr lang="en-US" altLang="zh-TW" sz="1000" b="1" dirty="0">
                <a:ea typeface="微軟正黑體"/>
              </a:rPr>
              <a:t>in place gender </a:t>
            </a:r>
            <a:r>
              <a:rPr lang="en-US" altLang="zh-TW" sz="1000" b="1" dirty="0" smtClean="0">
                <a:ea typeface="微軟正黑體"/>
              </a:rPr>
              <a:t>equality and character education</a:t>
            </a:r>
            <a:endParaRPr lang="zh-TW" altLang="en-US" sz="1400" b="1" dirty="0">
              <a:latin typeface="微軟正黑體"/>
              <a:ea typeface="微軟正黑體"/>
            </a:endParaRPr>
          </a:p>
        </p:txBody>
      </p:sp>
      <p:sp>
        <p:nvSpPr>
          <p:cNvPr id="32" name="手繪多邊形 31"/>
          <p:cNvSpPr/>
          <p:nvPr/>
        </p:nvSpPr>
        <p:spPr>
          <a:xfrm>
            <a:off x="2339752" y="5157192"/>
            <a:ext cx="1293263" cy="1376646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91440" tIns="261838" rIns="9144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Promot</a:t>
            </a:r>
            <a:r>
              <a:rPr lang="en-US" altLang="zh-TW" sz="1000" b="1" dirty="0">
                <a:ea typeface="微軟正黑體"/>
              </a:rPr>
              <a:t>e</a:t>
            </a:r>
            <a:r>
              <a:rPr lang="en-US" altLang="zh-TW" sz="100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 digital </a:t>
            </a:r>
            <a:r>
              <a:rPr lang="en-US" altLang="zh-TW" sz="1000" b="1" dirty="0">
                <a:latin typeface="Times New Roman" pitchFamily="18" charset="0"/>
                <a:ea typeface="微軟正黑體"/>
                <a:cs typeface="Times New Roman" pitchFamily="18" charset="0"/>
              </a:rPr>
              <a:t>learning and networking, </a:t>
            </a:r>
            <a:r>
              <a:rPr lang="en-US" altLang="zh-TW" sz="100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           and  construct  sustainable  campuses</a:t>
            </a:r>
            <a:endParaRPr lang="zh-TW" altLang="en-US" sz="1400" b="1" dirty="0">
              <a:latin typeface="微軟正黑體"/>
              <a:ea typeface="微軟正黑體"/>
            </a:endParaRPr>
          </a:p>
        </p:txBody>
      </p:sp>
      <p:sp>
        <p:nvSpPr>
          <p:cNvPr id="31" name="手繪多邊形 30"/>
          <p:cNvSpPr/>
          <p:nvPr/>
        </p:nvSpPr>
        <p:spPr>
          <a:xfrm>
            <a:off x="3520882" y="5476308"/>
            <a:ext cx="1293263" cy="1376646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2880" tIns="91440" rIns="18288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endParaRPr lang="en-US" altLang="zh-TW" sz="950" b="1" dirty="0" smtClean="0">
              <a:solidFill>
                <a:srgbClr val="000000"/>
              </a:solidFill>
              <a:latin typeface="Times New Roman" pitchFamily="18" charset="0"/>
              <a:ea typeface="微軟正黑體"/>
              <a:cs typeface="Times New Roman" pitchFamily="18" charset="0"/>
            </a:endParaRPr>
          </a:p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95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Establish a “lifelong learning” society,  and promot</a:t>
            </a:r>
            <a:r>
              <a:rPr lang="en-US" altLang="zh-TW" sz="950" b="1" dirty="0">
                <a:ea typeface="微軟正黑體"/>
              </a:rPr>
              <a:t>e</a:t>
            </a:r>
            <a:r>
              <a:rPr lang="en-US" altLang="zh-TW" sz="95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 education for families and the elderly</a:t>
            </a:r>
            <a:endParaRPr lang="zh-TW" altLang="en-US" sz="950" b="1" dirty="0">
              <a:latin typeface="微軟正黑體"/>
              <a:ea typeface="微軟正黑體"/>
            </a:endParaRPr>
          </a:p>
        </p:txBody>
      </p:sp>
      <p:sp>
        <p:nvSpPr>
          <p:cNvPr id="30" name="手繪多邊形 29"/>
          <p:cNvSpPr/>
          <p:nvPr/>
        </p:nvSpPr>
        <p:spPr>
          <a:xfrm>
            <a:off x="4758376" y="5272227"/>
            <a:ext cx="1371600" cy="1371600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2880" tIns="261838" rIns="18288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ea typeface="微軟正黑體"/>
              </a:rPr>
              <a:t>Cultivate highly committed teachers, and provide universal access to </a:t>
            </a:r>
            <a:r>
              <a:rPr lang="en-US" altLang="zh-TW" sz="1000" b="1" dirty="0" smtClean="0">
                <a:solidFill>
                  <a:srgbClr val="000000"/>
                </a:solidFill>
                <a:ea typeface="微軟正黑體"/>
              </a:rPr>
              <a:t>art education</a:t>
            </a:r>
            <a:endParaRPr lang="zh-TW" altLang="en-US" sz="1400" b="1" dirty="0">
              <a:solidFill>
                <a:srgbClr val="000000"/>
              </a:solidFill>
              <a:latin typeface="微軟正黑體"/>
              <a:ea typeface="微軟正黑體"/>
            </a:endParaRPr>
          </a:p>
        </p:txBody>
      </p:sp>
      <p:sp>
        <p:nvSpPr>
          <p:cNvPr id="29" name="手繪多邊形 28"/>
          <p:cNvSpPr/>
          <p:nvPr/>
        </p:nvSpPr>
        <p:spPr>
          <a:xfrm>
            <a:off x="5627246" y="4385079"/>
            <a:ext cx="1371600" cy="1371600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2880" tIns="261838" rIns="18288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ea typeface="微軟正黑體"/>
              </a:rPr>
              <a:t>Enhance the quality of              higher education</a:t>
            </a:r>
            <a:r>
              <a:rPr lang="en-US" altLang="zh-TW" sz="1000" b="1" dirty="0">
                <a:ea typeface="微軟正黑體"/>
              </a:rPr>
              <a:t>, </a:t>
            </a:r>
            <a:r>
              <a:rPr lang="en-US" altLang="zh-TW" sz="1000" b="1" dirty="0" smtClean="0">
                <a:ea typeface="微軟正黑體"/>
              </a:rPr>
              <a:t>and promote the export of our higher education industry </a:t>
            </a:r>
            <a:endParaRPr lang="zh-TW" altLang="en-US" sz="1400" b="1" dirty="0">
              <a:latin typeface="微軟正黑體"/>
              <a:ea typeface="微軟正黑體"/>
            </a:endParaRPr>
          </a:p>
        </p:txBody>
      </p:sp>
      <p:sp>
        <p:nvSpPr>
          <p:cNvPr id="27" name="手繪多邊形 26"/>
          <p:cNvSpPr/>
          <p:nvPr/>
        </p:nvSpPr>
        <p:spPr>
          <a:xfrm>
            <a:off x="6010724" y="3127721"/>
            <a:ext cx="1371600" cy="1371600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91440" tIns="182880" rIns="9144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ea typeface="微軟正黑體"/>
              </a:rPr>
              <a:t>Promote                phase 2 of the technical &amp; vocational </a:t>
            </a:r>
            <a:r>
              <a:rPr lang="en-US" altLang="zh-TW" sz="1000" b="1" dirty="0">
                <a:ea typeface="微軟正黑體"/>
              </a:rPr>
              <a:t>education </a:t>
            </a:r>
            <a:r>
              <a:rPr lang="en-US" altLang="zh-TW" sz="1000" b="1" dirty="0" smtClean="0">
                <a:ea typeface="微軟正黑體"/>
              </a:rPr>
              <a:t>reform plan, and reduce the gap between </a:t>
            </a:r>
            <a:r>
              <a:rPr lang="en-US" altLang="zh-TW" sz="1000" b="1" dirty="0">
                <a:ea typeface="微軟正黑體"/>
              </a:rPr>
              <a:t>learning </a:t>
            </a:r>
            <a:r>
              <a:rPr lang="en-US" altLang="zh-TW" sz="1000" b="1" dirty="0" smtClean="0">
                <a:ea typeface="微軟正黑體"/>
              </a:rPr>
              <a:t>&amp; practical utilization </a:t>
            </a:r>
            <a:endParaRPr lang="zh-TW" altLang="en-US" sz="1400" b="1" dirty="0">
              <a:latin typeface="微軟正黑體"/>
              <a:ea typeface="微軟正黑體"/>
            </a:endParaRPr>
          </a:p>
        </p:txBody>
      </p:sp>
      <p:sp>
        <p:nvSpPr>
          <p:cNvPr id="26" name="手繪多邊形 25"/>
          <p:cNvSpPr/>
          <p:nvPr/>
        </p:nvSpPr>
        <p:spPr>
          <a:xfrm>
            <a:off x="4646355" y="895847"/>
            <a:ext cx="1371600" cy="1371600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91440" tIns="261838" rIns="9144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950" b="1" dirty="0" smtClean="0">
                <a:ea typeface="微軟正黑體"/>
              </a:rPr>
              <a:t>Implement an          Early Childhood </a:t>
            </a:r>
            <a:r>
              <a:rPr lang="en-US" altLang="zh-TW" sz="950" b="1" dirty="0">
                <a:ea typeface="微軟正黑體"/>
              </a:rPr>
              <a:t>Education and Care </a:t>
            </a:r>
            <a:r>
              <a:rPr lang="en-US" altLang="zh-TW" sz="950" b="1" dirty="0" smtClean="0">
                <a:ea typeface="微軟正黑體"/>
              </a:rPr>
              <a:t>Act, to ensure the quality of preschool education and child care</a:t>
            </a:r>
            <a:endParaRPr lang="zh-TW" altLang="en-US" sz="950" b="1" dirty="0">
              <a:latin typeface="微軟正黑體"/>
              <a:ea typeface="微軟正黑體"/>
            </a:endParaRPr>
          </a:p>
        </p:txBody>
      </p:sp>
      <p:sp>
        <p:nvSpPr>
          <p:cNvPr id="33" name="Rectangle 2"/>
          <p:cNvSpPr txBox="1">
            <a:spLocks noChangeArrowheads="1"/>
          </p:cNvSpPr>
          <p:nvPr/>
        </p:nvSpPr>
        <p:spPr>
          <a:xfrm>
            <a:off x="1737185" y="0"/>
            <a:ext cx="5110373" cy="67710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altLang="zh-TW" sz="4400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0000"/>
                </a:solidFill>
                <a:latin typeface="+mn-lt"/>
                <a:ea typeface="華康中黑體" pitchFamily="49" charset="-120"/>
              </a:rPr>
              <a:t>MOE Policy Blueprint</a:t>
            </a:r>
            <a:endParaRPr lang="zh-TW" altLang="en-US" sz="4400" dirty="0">
              <a:ln w="12700">
                <a:solidFill>
                  <a:srgbClr val="000000">
                    <a:satMod val="155000"/>
                  </a:srgbClr>
                </a:solidFill>
                <a:prstDash val="solid"/>
              </a:ln>
              <a:solidFill>
                <a:srgbClr val="000000"/>
              </a:solidFill>
              <a:latin typeface="+mn-lt"/>
              <a:ea typeface="華康中黑體" pitchFamily="49" charset="-120"/>
            </a:endParaRPr>
          </a:p>
        </p:txBody>
      </p:sp>
      <p:grpSp>
        <p:nvGrpSpPr>
          <p:cNvPr id="1033" name="群組 1032"/>
          <p:cNvGrpSpPr/>
          <p:nvPr/>
        </p:nvGrpSpPr>
        <p:grpSpPr>
          <a:xfrm>
            <a:off x="2651723" y="1867126"/>
            <a:ext cx="4307700" cy="3785857"/>
            <a:chOff x="2574203" y="1996166"/>
            <a:chExt cx="4307700" cy="3785857"/>
          </a:xfrm>
        </p:grpSpPr>
        <p:sp>
          <p:nvSpPr>
            <p:cNvPr id="58" name="手繪多邊形 57"/>
            <p:cNvSpPr/>
            <p:nvPr/>
          </p:nvSpPr>
          <p:spPr>
            <a:xfrm>
              <a:off x="5510303" y="1996166"/>
              <a:ext cx="1371600" cy="1371600"/>
            </a:xfrm>
            <a:custGeom>
              <a:avLst/>
              <a:gdLst>
                <a:gd name="connsiteX0" fmla="*/ 0 w 1640518"/>
                <a:gd name="connsiteY0" fmla="*/ 820259 h 1640518"/>
                <a:gd name="connsiteX1" fmla="*/ 820259 w 1640518"/>
                <a:gd name="connsiteY1" fmla="*/ 0 h 1640518"/>
                <a:gd name="connsiteX2" fmla="*/ 1640518 w 1640518"/>
                <a:gd name="connsiteY2" fmla="*/ 820259 h 1640518"/>
                <a:gd name="connsiteX3" fmla="*/ 820259 w 1640518"/>
                <a:gd name="connsiteY3" fmla="*/ 1640518 h 1640518"/>
                <a:gd name="connsiteX4" fmla="*/ 0 w 1640518"/>
                <a:gd name="connsiteY4" fmla="*/ 820259 h 1640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0518" h="1640518">
                  <a:moveTo>
                    <a:pt x="0" y="820259"/>
                  </a:moveTo>
                  <a:cubicBezTo>
                    <a:pt x="0" y="367242"/>
                    <a:pt x="367242" y="0"/>
                    <a:pt x="820259" y="0"/>
                  </a:cubicBezTo>
                  <a:cubicBezTo>
                    <a:pt x="1273276" y="0"/>
                    <a:pt x="1640518" y="367242"/>
                    <a:pt x="1640518" y="820259"/>
                  </a:cubicBezTo>
                  <a:cubicBezTo>
                    <a:pt x="1640518" y="1273276"/>
                    <a:pt x="1273276" y="1640518"/>
                    <a:pt x="820259" y="1640518"/>
                  </a:cubicBezTo>
                  <a:cubicBezTo>
                    <a:pt x="367242" y="1640518"/>
                    <a:pt x="0" y="1273276"/>
                    <a:pt x="0" y="820259"/>
                  </a:cubicBezTo>
                  <a:close/>
                </a:path>
              </a:pathLst>
            </a:custGeom>
            <a:solidFill>
              <a:srgbClr val="FF0000">
                <a:alpha val="50000"/>
              </a:srgbClr>
            </a:soli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61838" tIns="261838" rIns="261838" bIns="261838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</a:pPr>
              <a:r>
                <a:rPr lang="en-US" altLang="zh-TW" sz="1000" b="1" dirty="0" smtClean="0">
                  <a:ea typeface="微軟正黑體" pitchFamily="34" charset="-120"/>
                </a:rPr>
                <a:t>Smoothly implement the </a:t>
              </a:r>
              <a:r>
                <a:rPr lang="en-US" altLang="zh-TW" sz="1000" b="1" dirty="0">
                  <a:ea typeface="微軟正黑體" pitchFamily="34" charset="-120"/>
                </a:rPr>
                <a:t>12-year </a:t>
              </a:r>
              <a:r>
                <a:rPr lang="en-US" altLang="zh-TW" sz="1000" b="1" dirty="0" smtClean="0">
                  <a:ea typeface="微軟正黑體" pitchFamily="34" charset="-120"/>
                </a:rPr>
                <a:t>basic </a:t>
              </a:r>
              <a:r>
                <a:rPr lang="en-US" altLang="zh-TW" sz="1000" b="1" dirty="0">
                  <a:ea typeface="微軟正黑體" pitchFamily="34" charset="-120"/>
                </a:rPr>
                <a:t>education </a:t>
              </a:r>
              <a:r>
                <a:rPr lang="en-US" altLang="zh-TW" sz="1000" b="1" dirty="0" smtClean="0">
                  <a:ea typeface="微軟正黑體" pitchFamily="34" charset="-120"/>
                </a:rPr>
                <a:t> system</a:t>
              </a:r>
              <a:endParaRPr lang="en-US" altLang="zh-TW" sz="1000" b="1" dirty="0">
                <a:ea typeface="微軟正黑體" pitchFamily="34" charset="-120"/>
              </a:endParaRPr>
            </a:p>
          </p:txBody>
        </p:sp>
        <p:sp>
          <p:nvSpPr>
            <p:cNvPr id="57" name="手繪多邊形 56"/>
            <p:cNvSpPr/>
            <p:nvPr/>
          </p:nvSpPr>
          <p:spPr>
            <a:xfrm>
              <a:off x="2574203" y="2025728"/>
              <a:ext cx="3337935" cy="3756295"/>
            </a:xfrm>
            <a:custGeom>
              <a:avLst/>
              <a:gdLst>
                <a:gd name="connsiteX0" fmla="*/ 0 w 3281036"/>
                <a:gd name="connsiteY0" fmla="*/ 1640518 h 3281036"/>
                <a:gd name="connsiteX1" fmla="*/ 1640518 w 3281036"/>
                <a:gd name="connsiteY1" fmla="*/ 0 h 3281036"/>
                <a:gd name="connsiteX2" fmla="*/ 3281036 w 3281036"/>
                <a:gd name="connsiteY2" fmla="*/ 1640518 h 3281036"/>
                <a:gd name="connsiteX3" fmla="*/ 1640518 w 3281036"/>
                <a:gd name="connsiteY3" fmla="*/ 3281036 h 3281036"/>
                <a:gd name="connsiteX4" fmla="*/ 0 w 3281036"/>
                <a:gd name="connsiteY4" fmla="*/ 1640518 h 3281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81036" h="3281036">
                  <a:moveTo>
                    <a:pt x="0" y="1640518"/>
                  </a:moveTo>
                  <a:cubicBezTo>
                    <a:pt x="0" y="734485"/>
                    <a:pt x="734485" y="0"/>
                    <a:pt x="1640518" y="0"/>
                  </a:cubicBezTo>
                  <a:cubicBezTo>
                    <a:pt x="2546551" y="0"/>
                    <a:pt x="3281036" y="734485"/>
                    <a:pt x="3281036" y="1640518"/>
                  </a:cubicBezTo>
                  <a:cubicBezTo>
                    <a:pt x="3281036" y="2546551"/>
                    <a:pt x="2546551" y="3281036"/>
                    <a:pt x="1640518" y="3281036"/>
                  </a:cubicBezTo>
                  <a:cubicBezTo>
                    <a:pt x="734485" y="3281036"/>
                    <a:pt x="0" y="2546551"/>
                    <a:pt x="0" y="1640518"/>
                  </a:cubicBezTo>
                  <a:close/>
                </a:path>
              </a:pathLst>
            </a:custGeom>
            <a:solidFill>
              <a:srgbClr val="FFFF00"/>
            </a:soli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180000" tIns="360000" rIns="180000" bIns="468000" numCol="1" spcCol="1270" anchor="ctr" anchorCtr="0">
              <a:noAutofit/>
            </a:bodyPr>
            <a:lstStyle/>
            <a:p>
              <a:pPr algn="ctr" defTabSz="1466850">
                <a:lnSpc>
                  <a:spcPct val="90000"/>
                </a:lnSpc>
                <a:spcAft>
                  <a:spcPts val="300"/>
                </a:spcAft>
              </a:pPr>
              <a:endParaRPr lang="en-US" altLang="zh-TW" sz="3200" b="1" dirty="0" smtClean="0">
                <a:solidFill>
                  <a:srgbClr val="FF0000"/>
                </a:solidFill>
                <a:latin typeface="微軟正黑體"/>
                <a:ea typeface="微軟正黑體"/>
              </a:endParaRPr>
            </a:p>
            <a:p>
              <a:pPr algn="ctr" defTabSz="1466850">
                <a:lnSpc>
                  <a:spcPct val="90000"/>
                </a:lnSpc>
                <a:spcAft>
                  <a:spcPts val="300"/>
                </a:spcAft>
              </a:pPr>
              <a:endParaRPr lang="en-US" altLang="zh-TW" sz="2400" spc="-300" dirty="0" smtClean="0">
                <a:solidFill>
                  <a:srgbClr val="FF0000"/>
                </a:solidFill>
                <a:latin typeface="Times New Roman" pitchFamily="18" charset="0"/>
                <a:ea typeface="微軟正黑體"/>
                <a:cs typeface="Times New Roman" pitchFamily="18" charset="0"/>
              </a:endParaRPr>
            </a:p>
            <a:p>
              <a:pPr algn="ctr" defTabSz="1466850">
                <a:lnSpc>
                  <a:spcPct val="90000"/>
                </a:lnSpc>
                <a:spcAft>
                  <a:spcPts val="300"/>
                </a:spcAft>
              </a:pPr>
              <a:r>
                <a:rPr lang="en-US" altLang="zh-TW" b="1" spc="-130" dirty="0" smtClean="0">
                  <a:solidFill>
                    <a:srgbClr val="0000CC"/>
                  </a:solidFill>
                  <a:latin typeface="Times New Roman" pitchFamily="18" charset="0"/>
                  <a:ea typeface="Gulim" pitchFamily="34" charset="-127"/>
                  <a:cs typeface="Times New Roman" pitchFamily="18" charset="0"/>
                </a:rPr>
                <a:t>To  </a:t>
              </a:r>
              <a:r>
                <a:rPr lang="en-US" altLang="zh-TW" b="1" spc="-130" dirty="0">
                  <a:solidFill>
                    <a:srgbClr val="0000CC"/>
                  </a:solidFill>
                  <a:latin typeface="Times New Roman" pitchFamily="18" charset="0"/>
                  <a:ea typeface="Gulim" pitchFamily="34" charset="-127"/>
                  <a:cs typeface="Times New Roman" pitchFamily="18" charset="0"/>
                </a:rPr>
                <a:t>cultivate excellent and creative </a:t>
              </a:r>
              <a:r>
                <a:rPr lang="en-US" altLang="zh-TW" b="1" spc="-130" dirty="0" smtClean="0">
                  <a:solidFill>
                    <a:srgbClr val="0000CC"/>
                  </a:solidFill>
                  <a:latin typeface="Times New Roman" pitchFamily="18" charset="0"/>
                  <a:ea typeface="Gulim" pitchFamily="34" charset="-127"/>
                  <a:cs typeface="Times New Roman" pitchFamily="18" charset="0"/>
                </a:rPr>
                <a:t>people</a:t>
              </a:r>
              <a:r>
                <a:rPr lang="zh-TW" altLang="en-US" b="1" spc="-130" dirty="0" smtClean="0">
                  <a:solidFill>
                    <a:srgbClr val="0000CC"/>
                  </a:solidFill>
                  <a:latin typeface="Times New Roman" pitchFamily="18" charset="0"/>
                  <a:ea typeface="Gulim" pitchFamily="34" charset="-127"/>
                  <a:cs typeface="Times New Roman" pitchFamily="18" charset="0"/>
                </a:rPr>
                <a:t> </a:t>
              </a:r>
              <a:r>
                <a:rPr lang="en-US" altLang="zh-TW" b="1" spc="-130" dirty="0" smtClean="0">
                  <a:solidFill>
                    <a:srgbClr val="0000CC"/>
                  </a:solidFill>
                  <a:latin typeface="Times New Roman" pitchFamily="18" charset="0"/>
                  <a:ea typeface="Gulim" pitchFamily="34" charset="-127"/>
                  <a:cs typeface="Times New Roman" pitchFamily="18" charset="0"/>
                </a:rPr>
                <a:t> </a:t>
              </a:r>
              <a:endParaRPr lang="en-US" altLang="zh-TW" b="1" spc="-130" dirty="0">
                <a:solidFill>
                  <a:srgbClr val="0000CC"/>
                </a:solidFill>
                <a:latin typeface="Times New Roman" pitchFamily="18" charset="0"/>
                <a:ea typeface="Gulim" pitchFamily="34" charset="-127"/>
                <a:cs typeface="Times New Roman" pitchFamily="18" charset="0"/>
              </a:endParaRPr>
            </a:p>
            <a:p>
              <a:pPr algn="ctr" defTabSz="1466850">
                <a:lnSpc>
                  <a:spcPct val="90000"/>
                </a:lnSpc>
                <a:spcAft>
                  <a:spcPts val="300"/>
                </a:spcAft>
              </a:pPr>
              <a:r>
                <a:rPr lang="en-US" altLang="zh-TW" b="1" spc="-130" dirty="0" smtClean="0">
                  <a:solidFill>
                    <a:srgbClr val="0000CC"/>
                  </a:solidFill>
                  <a:latin typeface="Times New Roman" pitchFamily="18" charset="0"/>
                  <a:ea typeface="Gulim" pitchFamily="34" charset="-127"/>
                  <a:cs typeface="Times New Roman" pitchFamily="18" charset="0"/>
                </a:rPr>
                <a:t>     To  improve Taiwan’s          international competitiveness </a:t>
              </a:r>
              <a:endParaRPr lang="en-US" altLang="zh-TW" b="1" spc="-130" dirty="0">
                <a:solidFill>
                  <a:srgbClr val="0000CC"/>
                </a:solidFill>
                <a:latin typeface="Times New Roman" pitchFamily="18" charset="0"/>
                <a:ea typeface="Gulim" pitchFamily="34" charset="-127"/>
                <a:cs typeface="Times New Roman" pitchFamily="18" charset="0"/>
              </a:endParaRPr>
            </a:p>
          </p:txBody>
        </p:sp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01821" y="680158"/>
            <a:ext cx="367693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1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47" name="Rectangle 2"/>
          <p:cNvSpPr>
            <a:spLocks noChangeArrowheads="1"/>
          </p:cNvSpPr>
          <p:nvPr/>
        </p:nvSpPr>
        <p:spPr bwMode="auto">
          <a:xfrm>
            <a:off x="6010724" y="1014682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2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83" name="Rectangle 2"/>
          <p:cNvSpPr>
            <a:spLocks noChangeArrowheads="1"/>
          </p:cNvSpPr>
          <p:nvPr/>
        </p:nvSpPr>
        <p:spPr bwMode="auto">
          <a:xfrm>
            <a:off x="6756015" y="1997349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3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84" name="Rectangle 2"/>
          <p:cNvSpPr>
            <a:spLocks noChangeArrowheads="1"/>
          </p:cNvSpPr>
          <p:nvPr/>
        </p:nvSpPr>
        <p:spPr bwMode="auto">
          <a:xfrm>
            <a:off x="7330460" y="3410128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4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85" name="Rectangle 2"/>
          <p:cNvSpPr>
            <a:spLocks noChangeArrowheads="1"/>
          </p:cNvSpPr>
          <p:nvPr/>
        </p:nvSpPr>
        <p:spPr bwMode="auto">
          <a:xfrm>
            <a:off x="6881456" y="5174672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5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86" name="Rectangle 2"/>
          <p:cNvSpPr>
            <a:spLocks noChangeArrowheads="1"/>
          </p:cNvSpPr>
          <p:nvPr/>
        </p:nvSpPr>
        <p:spPr bwMode="auto">
          <a:xfrm>
            <a:off x="5908080" y="6114393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6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87" name="Rectangle 2"/>
          <p:cNvSpPr>
            <a:spLocks noChangeArrowheads="1"/>
          </p:cNvSpPr>
          <p:nvPr/>
        </p:nvSpPr>
        <p:spPr bwMode="auto">
          <a:xfrm>
            <a:off x="4547239" y="6366624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7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88" name="Rectangle 2"/>
          <p:cNvSpPr>
            <a:spLocks noChangeArrowheads="1"/>
          </p:cNvSpPr>
          <p:nvPr/>
        </p:nvSpPr>
        <p:spPr bwMode="auto">
          <a:xfrm>
            <a:off x="2107532" y="6164631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8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102257" y="2729514"/>
            <a:ext cx="2304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華康楷書體W7" pitchFamily="49" charset="-120"/>
              </a:rPr>
              <a:t>2 Visions</a:t>
            </a:r>
            <a:endParaRPr lang="zh-TW" altLang="en-US" sz="40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華康楷書體W7" pitchFamily="49" charset="-120"/>
            </a:endParaRPr>
          </a:p>
        </p:txBody>
      </p:sp>
      <p:sp>
        <p:nvSpPr>
          <p:cNvPr id="89" name="文字方塊 88"/>
          <p:cNvSpPr txBox="1"/>
          <p:nvPr/>
        </p:nvSpPr>
        <p:spPr>
          <a:xfrm>
            <a:off x="6588224" y="779892"/>
            <a:ext cx="25524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華康楷書體W7" pitchFamily="49" charset="-120"/>
              </a:rPr>
              <a:t> 12 Themes</a:t>
            </a:r>
            <a:endParaRPr lang="zh-TW" altLang="en-US" sz="40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華康楷書體W7" pitchFamily="49" charset="-120"/>
            </a:endParaRPr>
          </a:p>
        </p:txBody>
      </p:sp>
      <p:sp>
        <p:nvSpPr>
          <p:cNvPr id="11" name="弧形箭號 (左彎) 10"/>
          <p:cNvSpPr/>
          <p:nvPr/>
        </p:nvSpPr>
        <p:spPr>
          <a:xfrm>
            <a:off x="7282811" y="1740675"/>
            <a:ext cx="1296144" cy="391216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100" name="弧形箭號 (左彎) 99"/>
          <p:cNvSpPr/>
          <p:nvPr/>
        </p:nvSpPr>
        <p:spPr>
          <a:xfrm flipH="1">
            <a:off x="179512" y="1776617"/>
            <a:ext cx="1351246" cy="3912162"/>
          </a:xfrm>
          <a:prstGeom prst="curvedLeftArrow">
            <a:avLst/>
          </a:prstGeom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000000"/>
              </a:solidFill>
            </a:endParaRPr>
          </a:p>
        </p:txBody>
      </p:sp>
      <p:sp>
        <p:nvSpPr>
          <p:cNvPr id="40" name="Rectangle 2"/>
          <p:cNvSpPr>
            <a:spLocks noChangeArrowheads="1"/>
          </p:cNvSpPr>
          <p:nvPr/>
        </p:nvSpPr>
        <p:spPr bwMode="auto">
          <a:xfrm>
            <a:off x="1319620" y="5134278"/>
            <a:ext cx="422275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9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611560" y="3410129"/>
            <a:ext cx="526720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10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42" name="Rectangle 2"/>
          <p:cNvSpPr>
            <a:spLocks noChangeArrowheads="1"/>
          </p:cNvSpPr>
          <p:nvPr/>
        </p:nvSpPr>
        <p:spPr bwMode="auto">
          <a:xfrm>
            <a:off x="1251179" y="1443155"/>
            <a:ext cx="559158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11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43" name="Rectangle 2"/>
          <p:cNvSpPr>
            <a:spLocks noChangeArrowheads="1"/>
          </p:cNvSpPr>
          <p:nvPr/>
        </p:nvSpPr>
        <p:spPr bwMode="auto">
          <a:xfrm>
            <a:off x="1758836" y="862446"/>
            <a:ext cx="603060" cy="453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1320" dir="3080412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kumimoji="1" lang="en-US" altLang="zh-TW" sz="3600" b="1" i="1" dirty="0" smtClean="0">
                <a:solidFill>
                  <a:srgbClr val="1D0779"/>
                </a:solidFill>
                <a:latin typeface="Times New Roman" pitchFamily="18" charset="0"/>
                <a:ea typeface="標楷體" pitchFamily="65" charset="-120"/>
              </a:rPr>
              <a:t>12</a:t>
            </a:r>
            <a:endParaRPr kumimoji="1" lang="zh-TW" altLang="zh-TW" sz="3600" dirty="0" smtClean="0">
              <a:solidFill>
                <a:srgbClr val="1D077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34" name="手繪多邊形 33"/>
          <p:cNvSpPr/>
          <p:nvPr/>
        </p:nvSpPr>
        <p:spPr>
          <a:xfrm>
            <a:off x="3439867" y="553125"/>
            <a:ext cx="1293263" cy="1376646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61838" tIns="261838" rIns="261838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Publish a White Paper on </a:t>
            </a:r>
            <a:r>
              <a:rPr lang="en-US" altLang="zh-TW" sz="1000" b="1" dirty="0">
                <a:latin typeface="Times New Roman" pitchFamily="18" charset="0"/>
                <a:ea typeface="微軟正黑體"/>
                <a:cs typeface="Times New Roman" pitchFamily="18" charset="0"/>
              </a:rPr>
              <a:t>Human Resource Development</a:t>
            </a:r>
            <a:endParaRPr lang="zh-TW" altLang="en-US" sz="1000" b="1" dirty="0">
              <a:latin typeface="Times New Roman" pitchFamily="18" charset="0"/>
              <a:ea typeface="微軟正黑體"/>
              <a:cs typeface="Times New Roman" pitchFamily="18" charset="0"/>
            </a:endParaRPr>
          </a:p>
        </p:txBody>
      </p:sp>
      <p:sp>
        <p:nvSpPr>
          <p:cNvPr id="35" name="手繪多邊形 34"/>
          <p:cNvSpPr/>
          <p:nvPr/>
        </p:nvSpPr>
        <p:spPr>
          <a:xfrm>
            <a:off x="2227618" y="883143"/>
            <a:ext cx="1371600" cy="1376646"/>
          </a:xfrm>
          <a:custGeom>
            <a:avLst/>
            <a:gdLst>
              <a:gd name="connsiteX0" fmla="*/ 0 w 1640518"/>
              <a:gd name="connsiteY0" fmla="*/ 820259 h 1640518"/>
              <a:gd name="connsiteX1" fmla="*/ 820259 w 1640518"/>
              <a:gd name="connsiteY1" fmla="*/ 0 h 1640518"/>
              <a:gd name="connsiteX2" fmla="*/ 1640518 w 1640518"/>
              <a:gd name="connsiteY2" fmla="*/ 820259 h 1640518"/>
              <a:gd name="connsiteX3" fmla="*/ 820259 w 1640518"/>
              <a:gd name="connsiteY3" fmla="*/ 1640518 h 1640518"/>
              <a:gd name="connsiteX4" fmla="*/ 0 w 1640518"/>
              <a:gd name="connsiteY4" fmla="*/ 820259 h 16405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40518" h="1640518">
                <a:moveTo>
                  <a:pt x="0" y="820259"/>
                </a:moveTo>
                <a:cubicBezTo>
                  <a:pt x="0" y="367242"/>
                  <a:pt x="367242" y="0"/>
                  <a:pt x="820259" y="0"/>
                </a:cubicBezTo>
                <a:cubicBezTo>
                  <a:pt x="1273276" y="0"/>
                  <a:pt x="1640518" y="367242"/>
                  <a:pt x="1640518" y="820259"/>
                </a:cubicBezTo>
                <a:cubicBezTo>
                  <a:pt x="1640518" y="1273276"/>
                  <a:pt x="1273276" y="1640518"/>
                  <a:pt x="820259" y="1640518"/>
                </a:cubicBezTo>
                <a:cubicBezTo>
                  <a:pt x="367242" y="1640518"/>
                  <a:pt x="0" y="1273276"/>
                  <a:pt x="0" y="820259"/>
                </a:cubicBezTo>
                <a:close/>
              </a:path>
            </a:pathLst>
          </a:custGeom>
          <a:solidFill>
            <a:srgbClr val="FF0000">
              <a:alpha val="50000"/>
            </a:srgb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2880" tIns="261838" rIns="182880" bIns="261838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Aft>
                <a:spcPct val="35000"/>
              </a:spcAft>
            </a:pPr>
            <a:r>
              <a:rPr lang="en-US" altLang="zh-TW" sz="100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Build quality environments for physical education, and striv</a:t>
            </a:r>
            <a:r>
              <a:rPr lang="en-US" altLang="zh-TW" sz="1000" b="1" dirty="0" smtClean="0">
                <a:ea typeface="微軟正黑體"/>
              </a:rPr>
              <a:t>e</a:t>
            </a:r>
            <a:r>
              <a:rPr lang="en-US" altLang="zh-TW" sz="1000" b="1" dirty="0" smtClean="0">
                <a:latin typeface="Times New Roman" pitchFamily="18" charset="0"/>
                <a:ea typeface="微軟正黑體"/>
                <a:cs typeface="Times New Roman" pitchFamily="18" charset="0"/>
              </a:rPr>
              <a:t> for excellent performances at international </a:t>
            </a:r>
            <a:r>
              <a:rPr lang="en-US" altLang="zh-TW" sz="1000" b="1" dirty="0" smtClean="0">
                <a:solidFill>
                  <a:srgbClr val="000000"/>
                </a:solidFill>
                <a:latin typeface="Times New Roman" pitchFamily="18" charset="0"/>
                <a:ea typeface="微軟正黑體"/>
                <a:cs typeface="Times New Roman" pitchFamily="18" charset="0"/>
              </a:rPr>
              <a:t>competitions</a:t>
            </a:r>
            <a:endParaRPr lang="zh-TW" altLang="en-US" sz="1400" b="1" dirty="0">
              <a:solidFill>
                <a:srgbClr val="000000"/>
              </a:solidFill>
              <a:latin typeface="微軟正黑體"/>
              <a:ea typeface="微軟正黑體"/>
            </a:endParaRPr>
          </a:p>
        </p:txBody>
      </p:sp>
    </p:spTree>
    <p:extLst>
      <p:ext uri="{BB962C8B-B14F-4D97-AF65-F5344CB8AC3E}">
        <p14:creationId xmlns:p14="http://schemas.microsoft.com/office/powerpoint/2010/main" val="41049016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上海Nordri专业商务幻灯演示设计">
  <a:themeElements>
    <a:clrScheme name="上海Nordri专业商务幻灯演示设计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Office 古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上海Nordri专业商务幻灯演示设计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上海Nordri专业商务幻灯演示设计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8F8F8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上海Nordri专业商务幻灯演示设计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80808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2643</TotalTime>
  <Words>205</Words>
  <Application>Microsoft Office PowerPoint</Application>
  <PresentationFormat>如螢幕大小 (4:3)</PresentationFormat>
  <Paragraphs>33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3" baseType="lpstr">
      <vt:lpstr>Gulim</vt:lpstr>
      <vt:lpstr>黑体</vt:lpstr>
      <vt:lpstr>宋体</vt:lpstr>
      <vt:lpstr>華康中黑體</vt:lpstr>
      <vt:lpstr>華康楷書體W7</vt:lpstr>
      <vt:lpstr>微軟正黑體</vt:lpstr>
      <vt:lpstr>新細明體</vt:lpstr>
      <vt:lpstr>標楷體</vt:lpstr>
      <vt:lpstr>Arial</vt:lpstr>
      <vt:lpstr>Calibri</vt:lpstr>
      <vt:lpstr>Times New Roman</vt:lpstr>
      <vt:lpstr>上海Nordri专业商务幻灯演示设计</vt:lpstr>
      <vt:lpstr>PowerPoint 簡報</vt:lpstr>
    </vt:vector>
  </TitlesOfParts>
  <Company>NordriDesign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免费模板</dc:title>
  <dc:creator>上海诺睿网络信息科技有限公司</dc:creator>
  <cp:keywords>ppt幻灯设计/ppt模板设计</cp:keywords>
  <dc:description>Nordri设计工作室ppt模版发布供大家免费下载使用。版权为Nordri设计工作室所有。您可以自行使用、修改、复制本模版。转载、发表或以其它方式利用本模版上内容，如果您需更进一步的服务，请和我们联系。</dc:description>
  <cp:lastModifiedBy>moejsmpc</cp:lastModifiedBy>
  <cp:revision>247</cp:revision>
  <cp:lastPrinted>2013-09-13T05:03:04Z</cp:lastPrinted>
  <dcterms:created xsi:type="dcterms:W3CDTF">2007-10-21T01:27:31Z</dcterms:created>
  <dcterms:modified xsi:type="dcterms:W3CDTF">2013-09-23T09:28:31Z</dcterms:modified>
  <cp:category>免费模板</cp:category>
</cp:coreProperties>
</file>